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5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3346">
            <a:off x="1637735" y="1396483"/>
            <a:ext cx="7211895" cy="481054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20533676">
            <a:off x="588403" y="3895580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15250" y="2052801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739805" y="3865579"/>
            <a:ext cx="4846706" cy="101959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A587A26-832B-4A04-A810-23F8CE793E42}" type="datetimeFigureOut">
              <a:rPr lang="hu-HU" smtClean="0"/>
              <a:t>2024. 06. 05.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ACD5739-9193-4CA6-9C4F-6B9DE474F59D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 rot="389137">
            <a:off x="2388482" y="2291029"/>
            <a:ext cx="5752768" cy="2463790"/>
          </a:xfrm>
        </p:spPr>
        <p:txBody>
          <a:bodyPr/>
          <a:lstStyle/>
          <a:p>
            <a:r>
              <a:rPr lang="hu-H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Beiratkozás </a:t>
            </a:r>
            <a:br>
              <a:rPr lang="hu-H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Tankerületi Központ fenntartásában működő középfokú köznevelési intézménybe</a:t>
            </a:r>
            <a:r>
              <a:rPr lang="hu-H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hu-HU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 rot="20541583">
            <a:off x="816842" y="4362056"/>
            <a:ext cx="2067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KRÉTA</a:t>
            </a:r>
          </a:p>
          <a:p>
            <a:pPr algn="ctr"/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elektronikus ügyintézés</a:t>
            </a: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2513">
            <a:off x="6901204" y="5125068"/>
            <a:ext cx="858690" cy="4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0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396984" cy="688181"/>
          </a:xfrm>
        </p:spPr>
        <p:txBody>
          <a:bodyPr/>
          <a:lstStyle/>
          <a:p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Tanulói</a:t>
            </a:r>
            <a:r>
              <a:rPr lang="hu-HU" sz="4000" b="1" dirty="0"/>
              <a:t> </a:t>
            </a: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4752528"/>
          </a:xfrm>
        </p:spPr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Szülő(k)/Törvényes képviselő(k) adatai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10" y="1988840"/>
            <a:ext cx="4921495" cy="3831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zövegdoboz 4"/>
          <p:cNvSpPr txBox="1"/>
          <p:nvPr/>
        </p:nvSpPr>
        <p:spPr>
          <a:xfrm>
            <a:off x="827584" y="3698278"/>
            <a:ext cx="2378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Amennyiben a szülő/törvényes képviselő lakóhelye/tartózkodási helye nem azonos a tanuló lakóhelyével/tartózkodási helyével, akkor az a felületen megadható.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037785" y="5486138"/>
            <a:ext cx="222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Mindkét szülő/törvényes képviselő adata rögzíthető a rendszerben.</a:t>
            </a:r>
          </a:p>
        </p:txBody>
      </p:sp>
    </p:spTree>
    <p:extLst>
      <p:ext uri="{BB962C8B-B14F-4D97-AF65-F5344CB8AC3E}">
        <p14:creationId xmlns:p14="http://schemas.microsoft.com/office/powerpoint/2010/main" val="118843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36563"/>
            <a:ext cx="7848872" cy="616173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Tanulói adatok és nyilatkozatok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680520"/>
          </a:xfrm>
        </p:spPr>
        <p:txBody>
          <a:bodyPr>
            <a:normAutofit/>
          </a:bodyPr>
          <a:lstStyle/>
          <a:p>
            <a:r>
              <a:rPr lang="hu-HU" sz="2000" dirty="0">
                <a:solidFill>
                  <a:schemeClr val="tx1"/>
                </a:solidFill>
              </a:rPr>
              <a:t>Sajátos nevelési igény, hátrányos helyzet jelölése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r>
              <a:rPr lang="hu-HU" sz="2000" dirty="0">
                <a:solidFill>
                  <a:schemeClr val="tx1"/>
                </a:solidFill>
              </a:rPr>
              <a:t>Nyilatkozatok – kollégiumi ellátás, étkezés igénylésének jelölése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26" y="1916832"/>
            <a:ext cx="2931303" cy="20126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02" y="4725144"/>
            <a:ext cx="2715279" cy="12001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8371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416" y="260648"/>
            <a:ext cx="8053168" cy="1442674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középfokú köznevelési intézmény, amelybe a tanuló felvételt nyert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916832"/>
            <a:ext cx="7632848" cy="4032448"/>
          </a:xfrm>
        </p:spPr>
        <p:txBody>
          <a:bodyPr/>
          <a:lstStyle/>
          <a:p>
            <a:pPr algn="just"/>
            <a:r>
              <a:rPr lang="hu-HU" sz="2000" dirty="0">
                <a:solidFill>
                  <a:schemeClr val="tx1"/>
                </a:solidFill>
              </a:rPr>
              <a:t>Középfokú köznevelési intézmény</a:t>
            </a:r>
          </a:p>
          <a:p>
            <a:pPr marL="0" indent="0" algn="just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</a:rPr>
              <a:t>A középfokú köznevelési intézmény nevének megadása. </a:t>
            </a:r>
          </a:p>
          <a:p>
            <a:pPr marL="0" indent="0" algn="just" defTabSz="180000">
              <a:buNone/>
            </a:pPr>
            <a:r>
              <a:rPr lang="hu-HU" sz="2000" dirty="0">
                <a:solidFill>
                  <a:schemeClr val="tx1"/>
                </a:solidFill>
              </a:rPr>
              <a:t>			</a:t>
            </a:r>
            <a:r>
              <a:rPr lang="hu-HU" sz="1800" dirty="0">
                <a:solidFill>
                  <a:schemeClr val="tx1"/>
                </a:solidFill>
              </a:rPr>
              <a:t>(Az intézmény azonosítót és az intézmény címét az intézmény 								neve alapján a rendszer kitölti.)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B6C7DC5-E781-45E3-8390-D16845664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717032"/>
            <a:ext cx="7200800" cy="1444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766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09152" cy="1192237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Megjegyzés és dokumentumok csatolásának lehetősége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75317" y="1916832"/>
            <a:ext cx="37444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457200">
              <a:spcBef>
                <a:spcPct val="20000"/>
              </a:spcBef>
              <a:buClr>
                <a:srgbClr val="2DA2BF"/>
              </a:buClr>
              <a:buSzPct val="95000"/>
              <a:buFont typeface="Rage Italic" pitchFamily="66" charset="0"/>
              <a:buChar char="0"/>
            </a:pPr>
            <a:r>
              <a:rPr lang="hu-HU" sz="1600" dirty="0"/>
              <a:t>A Megjegyzés mező a szülő/törvényes képviselő által szabadon szerkeszthető, a beiratkozással összefüggő közlendők rögzítésére szolgál.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2006943"/>
            <a:ext cx="3864273" cy="12222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467544" y="3401326"/>
            <a:ext cx="7920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 defTabSz="457200">
              <a:spcBef>
                <a:spcPct val="20000"/>
              </a:spcBef>
              <a:buClr>
                <a:srgbClr val="2DA2BF"/>
              </a:buClr>
              <a:buSzPct val="95000"/>
              <a:buFont typeface="Rage Italic" pitchFamily="66" charset="0"/>
              <a:buChar char="0"/>
            </a:pPr>
            <a:r>
              <a:rPr lang="hu-HU" sz="1600" dirty="0"/>
              <a:t>A felületen a szülőnek/törvényes képviselőnek lehetősége van a beiratkozással összefüggő dokumentumok feltöltésére, azonban a </a:t>
            </a:r>
            <a:r>
              <a:rPr lang="hu-HU" sz="1600" u="sng" dirty="0"/>
              <a:t>személyazonosító igazolvány</a:t>
            </a:r>
            <a:r>
              <a:rPr lang="hu-HU" sz="1600" dirty="0"/>
              <a:t>, az </a:t>
            </a:r>
            <a:r>
              <a:rPr lang="hu-HU" sz="1600" u="sng" dirty="0"/>
              <a:t>általános iskolai tanulmányok befejezését igazoló bizonyítvány</a:t>
            </a:r>
            <a:r>
              <a:rPr lang="hu-HU" sz="1600" dirty="0"/>
              <a:t>, valamint a középfokú intézmény által kért egyéb dokumentumok </a:t>
            </a:r>
            <a:r>
              <a:rPr lang="hu-HU" sz="1600" u="sng" dirty="0"/>
              <a:t>eredeti példányát a beiratkozás napján személyesen be kell mutatni</a:t>
            </a:r>
            <a:r>
              <a:rPr lang="hu-HU" sz="1600" dirty="0"/>
              <a:t>.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912441"/>
            <a:ext cx="6878737" cy="970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3788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41440" cy="1296144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Beiratkozási dokumentumok előnézete és beküldés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360925"/>
          </a:xfrm>
        </p:spPr>
        <p:txBody>
          <a:bodyPr>
            <a:normAutofit/>
          </a:bodyPr>
          <a:lstStyle/>
          <a:p>
            <a:pPr algn="just"/>
            <a:r>
              <a:rPr lang="hu-HU" sz="1600" dirty="0">
                <a:solidFill>
                  <a:schemeClr val="tx1"/>
                </a:solidFill>
              </a:rPr>
              <a:t>Az „Előnézet” funkció használatával a szülőnek/törvényes képviselőnek lehetősége van a beküldeni kívánt dokumentumok előzetes megtekintésére.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Amennyiben a beiratkozás folyamatát a szülő/törvényes képviselő megszakítja, lehetőség van a felületen megadott adatok piszkozatként történő mentésére és későbbi időpontban történő szerkesztésére.</a:t>
            </a: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 beiratkozás dokumentumai beküldhetők digitális aláírással, vagy papíron, kézzel történő aláírással.</a:t>
            </a: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913" y="3068960"/>
            <a:ext cx="2360662" cy="5040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869160"/>
            <a:ext cx="5375287" cy="1345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4B2DCC7-29B5-4B2E-88B6-D239E7204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87" y="3068960"/>
            <a:ext cx="4209201" cy="1258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381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9627" y="320330"/>
            <a:ext cx="6613008" cy="832197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Digitális aláírás és beküldés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720965"/>
          </a:xfrm>
        </p:spPr>
        <p:txBody>
          <a:bodyPr>
            <a:normAutofit/>
          </a:bodyPr>
          <a:lstStyle/>
          <a:p>
            <a:pPr algn="just"/>
            <a:r>
              <a:rPr lang="hu-HU" sz="1800" dirty="0">
                <a:solidFill>
                  <a:schemeClr val="tx1"/>
                </a:solidFill>
              </a:rPr>
              <a:t>„</a:t>
            </a:r>
            <a:r>
              <a:rPr lang="hu-HU" sz="1600" dirty="0">
                <a:solidFill>
                  <a:schemeClr val="tx1"/>
                </a:solidFill>
              </a:rPr>
              <a:t>Digitálisan szeretném aláírni és beküldeni” funkció választása.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„Digitális aláírás és beküldés” gombra kattintás.</a:t>
            </a: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800" dirty="0">
              <a:solidFill>
                <a:schemeClr val="tx1"/>
              </a:solidFill>
            </a:endParaRP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 rendszer rákérdez, hogy a szülő/törvényes képviselő valóban be kívánja küldeni az adatlapot, és figyelmeztetést küld, hogy ebben az esetben az adatokon módosítani már nem lehet.</a:t>
            </a:r>
          </a:p>
          <a:p>
            <a:pPr marL="0" indent="0">
              <a:buNone/>
            </a:pP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97152"/>
            <a:ext cx="2485533" cy="1051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8E4392F-2059-4EF7-B482-7C531409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50" y="2060848"/>
            <a:ext cx="6570476" cy="18004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111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378119"/>
            <a:ext cx="6757024" cy="760189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Digitális aláírás és beküldés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752528"/>
          </a:xfrm>
        </p:spPr>
        <p:txBody>
          <a:bodyPr>
            <a:normAutofit/>
          </a:bodyPr>
          <a:lstStyle/>
          <a:p>
            <a:r>
              <a:rPr lang="hu-HU" sz="1600" dirty="0">
                <a:solidFill>
                  <a:schemeClr val="tx1"/>
                </a:solidFill>
              </a:rPr>
              <a:t>Az Ügyfélkapuval történő azonosítást követően a rendszer jelzi a beküldés folyamatát.</a:t>
            </a: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u-HU" sz="1600" dirty="0">
                <a:solidFill>
                  <a:schemeClr val="tx1"/>
                </a:solidFill>
              </a:rPr>
              <a:t>A középfokú intézménybe történő beiratkozás felületén nyomon követhető a dokumentumok beküldésének folyamata.</a:t>
            </a: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058509" cy="23745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Kép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4591596" cy="97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4995"/>
            <a:ext cx="4591596" cy="1512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09E41CB-CB82-4C4F-AACC-C27F4FCF3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5221470"/>
            <a:ext cx="6816640" cy="8626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284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32656"/>
            <a:ext cx="7621120" cy="832197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Kézzel történő aláírás és beküldés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7847760" cy="4752528"/>
          </a:xfrm>
        </p:spPr>
        <p:txBody>
          <a:bodyPr/>
          <a:lstStyle/>
          <a:p>
            <a:pPr algn="just"/>
            <a:r>
              <a:rPr lang="hu-HU" sz="1600" dirty="0">
                <a:solidFill>
                  <a:schemeClr val="tx1"/>
                </a:solidFill>
              </a:rPr>
              <a:t>„Beküldés után papíron szeretném aláírni és az intézménynek eljuttatni” funkció választása.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„Beküldés” gombra kattintás.</a:t>
            </a: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 rendszer rákérdez, hogy a szülő/törvényes képviselő valóban be kívánja küldeni az adatlapot és figyelmeztetést küld, hogy ebben az esetben az adatokon módosítani már nem lehet.</a:t>
            </a:r>
          </a:p>
          <a:p>
            <a:pPr marL="0" indent="0" algn="just">
              <a:buNone/>
            </a:pPr>
            <a:r>
              <a:rPr lang="hu-HU" sz="160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75" y="2348880"/>
            <a:ext cx="6394970" cy="17665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041724"/>
            <a:ext cx="2485533" cy="10515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77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1480" y="404664"/>
            <a:ext cx="6901040" cy="688181"/>
          </a:xfrm>
        </p:spPr>
        <p:txBody>
          <a:bodyPr/>
          <a:lstStyle/>
          <a:p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elektronikus ügy beküldése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752528"/>
          </a:xfrm>
        </p:spPr>
        <p:txBody>
          <a:bodyPr/>
          <a:lstStyle/>
          <a:p>
            <a:r>
              <a:rPr lang="hu-HU" sz="1600" dirty="0">
                <a:solidFill>
                  <a:schemeClr val="tx1"/>
                </a:solidFill>
              </a:rPr>
              <a:t>A kérelem beküldését jóváhagyó „Igen” gombra történő kattintást követően a rendszer azonosítja a gyermeket és az elektronikus ügy beküldésre kerül.</a:t>
            </a:r>
          </a:p>
          <a:p>
            <a:pPr marL="0" indent="0">
              <a:buNone/>
            </a:pPr>
            <a:r>
              <a:rPr lang="hu-HU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100" dirty="0"/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Amennyiben a rendszer a gyermek adatait nem találja meg a középfokú intézmény által feltöltött  adatok között, akkor az adatok pontosítására és a középfokú intézménnyel való kapcsolatfelvételre figyelmeztető üzenetet küld.</a:t>
            </a: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509" y="2060848"/>
            <a:ext cx="4126979" cy="7268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933056"/>
            <a:ext cx="3816423" cy="19921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2269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0029" y="332656"/>
            <a:ext cx="7549112" cy="1048221"/>
          </a:xfrm>
        </p:spPr>
        <p:txBody>
          <a:bodyPr/>
          <a:lstStyle/>
          <a:p>
            <a:r>
              <a:rPr lang="hu-H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beküldött elektronikus ügy nyomon követése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700808"/>
            <a:ext cx="7735573" cy="4536504"/>
          </a:xfrm>
        </p:spPr>
        <p:txBody>
          <a:bodyPr>
            <a:normAutofit/>
          </a:bodyPr>
          <a:lstStyle/>
          <a:p>
            <a:pPr algn="just"/>
            <a:r>
              <a:rPr lang="hu-HU" sz="1600" dirty="0">
                <a:solidFill>
                  <a:schemeClr val="tx1"/>
                </a:solidFill>
              </a:rPr>
              <a:t>A szülő/törvényes képviselő a beküldött elektronikus ügy státuszát az e-Ügyintézés felületén nyomon tudja követni.</a:t>
            </a: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 KRÉTA e-Ügyintézés felületére történő belépést követően a szülő/törvényes képviselő bármikor megtekintheti a beküldött ügy státuszát a „Folyamatban lévő ügyek” felületén.</a:t>
            </a: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algn="just"/>
            <a:r>
              <a:rPr lang="hu-HU" sz="1600" dirty="0">
                <a:solidFill>
                  <a:schemeClr val="tx1"/>
                </a:solidFill>
              </a:rPr>
              <a:t>Az ügyre kattintva láthatja annak adatait.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F1F503-71F4-491D-800F-A04EBB46B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96" y="3212976"/>
            <a:ext cx="7368045" cy="1872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94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41440" cy="122413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Általános információk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041440" cy="4824536"/>
          </a:xfrm>
        </p:spPr>
        <p:txBody>
          <a:bodyPr/>
          <a:lstStyle/>
          <a:p>
            <a:pPr marL="0" indent="0" algn="just">
              <a:spcAft>
                <a:spcPts val="120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középfokú intézménybe a 2024/2025. tanévre történő beiratkozás időpontja: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 június 26-28. (szerda-péntek)</a:t>
            </a:r>
            <a:endParaRPr lang="hu-HU" sz="1800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szülőknek a beiratkozás napján </a:t>
            </a:r>
            <a:r>
              <a:rPr lang="hu-HU" sz="18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személyesen meg kell jelenni</a:t>
            </a: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a középfokú intézményben.</a:t>
            </a: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gyermek személyi igazolványát, az általános iskolai</a:t>
            </a:r>
            <a:r>
              <a:rPr lang="hu-H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tanulmányok befejezését igazoló</a:t>
            </a:r>
            <a:r>
              <a:rPr lang="hu-H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bizonyítványát</a:t>
            </a:r>
            <a:r>
              <a:rPr lang="hu-HU" sz="1800" dirty="0">
                <a:solidFill>
                  <a:schemeClr val="tx1"/>
                </a:solidFill>
              </a:rPr>
              <a:t>,</a:t>
            </a: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1800" dirty="0">
                <a:solidFill>
                  <a:schemeClr val="tx1"/>
                </a:solidFill>
              </a:rPr>
              <a:t>valamint a beiratkozáshoz szükséges dokumentumok, nyilatkozatok eredeti példányát a beiratkozáskor</a:t>
            </a:r>
            <a: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u-H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kell mutatni</a:t>
            </a:r>
            <a:r>
              <a:rPr lang="hu-HU" sz="18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hu-HU" sz="1800" dirty="0">
                <a:solidFill>
                  <a:schemeClr val="tx1"/>
                </a:solidFill>
              </a:rPr>
              <a:t>A beiratkozáshoz szükséges adatok azonban előzetesen, a KRÉTA rendszeren keresztül is megadhatók az intézmény számára, gyorsítva ezzel a középfokú intézménybe történő beiratkozás folyamatát.</a:t>
            </a:r>
          </a:p>
          <a:p>
            <a:pPr marL="0" indent="0" algn="ctr">
              <a:buNone/>
            </a:pPr>
            <a:r>
              <a:rPr lang="hu-HU" sz="1800" dirty="0">
                <a:solidFill>
                  <a:schemeClr val="tx1"/>
                </a:solidFill>
              </a:rPr>
              <a:t>A szülőknek az </a:t>
            </a:r>
            <a:r>
              <a:rPr lang="hu-H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előzetes, elektronikus adatbeküldés</a:t>
            </a:r>
            <a:r>
              <a:rPr lang="hu-HU" sz="1800" dirty="0">
                <a:solidFill>
                  <a:schemeClr val="tx1"/>
                </a:solidFill>
              </a:rPr>
              <a:t>re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 június 19. és 2024. június 26. között</a:t>
            </a:r>
            <a:r>
              <a:rPr lang="hu-HU" sz="1800" dirty="0">
                <a:solidFill>
                  <a:schemeClr val="tx1"/>
                </a:solidFill>
              </a:rPr>
              <a:t>i időszakban van lehetősége.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hu-H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9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24736" cy="10801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Online adatbeküldés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340768"/>
            <a:ext cx="7406208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 június 19. és 2024. június 26. között</a:t>
            </a:r>
            <a:endParaRPr lang="hu-H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u-H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hu-HU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KRÉTA e-ügyintézés modulba való belépés</a:t>
            </a:r>
          </a:p>
          <a:p>
            <a:pPr marL="0" indent="0">
              <a:buNone/>
            </a:pPr>
            <a:endParaRPr lang="hu-HU" sz="1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hu-HU" dirty="0">
                <a:solidFill>
                  <a:schemeClr val="tx1"/>
                </a:solidFill>
              </a:rPr>
              <a:t>Gondviselői jogosultsággal az általános iskola KRÉTA rendszerébe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hu-HU" sz="1800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Ideiglenes regisztrációval</a:t>
            </a:r>
          </a:p>
          <a:p>
            <a:pPr marL="329184" lvl="1" indent="0">
              <a:buNone/>
            </a:pP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</a:t>
            </a:r>
            <a:r>
              <a:rPr lang="hu-H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https://eugyintezes.e-kreta.hu/kezdolap</a:t>
            </a:r>
          </a:p>
          <a:p>
            <a:pPr marL="329184" lvl="1" indent="0">
              <a:buNone/>
            </a:pPr>
            <a:endParaRPr lang="hu-HU" sz="2200" dirty="0">
              <a:solidFill>
                <a:schemeClr val="tx1"/>
              </a:solidFill>
            </a:endParaRPr>
          </a:p>
          <a:p>
            <a:pPr marL="108000" lvl="1" indent="0" algn="ctr">
              <a:buNone/>
            </a:pPr>
            <a:r>
              <a:rPr lang="hu-HU" sz="2200" dirty="0">
                <a:solidFill>
                  <a:schemeClr val="tx1"/>
                </a:solidFill>
              </a:rPr>
              <a:t>BKI – Beiratkozás középfokú intézménybe ügy választása</a:t>
            </a:r>
          </a:p>
        </p:txBody>
      </p:sp>
    </p:spTree>
    <p:extLst>
      <p:ext uri="{BB962C8B-B14F-4D97-AF65-F5344CB8AC3E}">
        <p14:creationId xmlns:p14="http://schemas.microsoft.com/office/powerpoint/2010/main" val="115238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9452" y="397904"/>
            <a:ext cx="7333088" cy="1192237"/>
          </a:xfrm>
        </p:spPr>
        <p:txBody>
          <a:bodyPr/>
          <a:lstStyle/>
          <a:p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Gondviselői jogosultsággal történő KRÉTA belépéssel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02196" y="1916832"/>
            <a:ext cx="7467600" cy="4176464"/>
          </a:xfrm>
        </p:spPr>
        <p:txBody>
          <a:bodyPr/>
          <a:lstStyle/>
          <a:p>
            <a:pPr algn="just"/>
            <a:r>
              <a:rPr lang="hu-HU" dirty="0">
                <a:solidFill>
                  <a:schemeClr val="tx1"/>
                </a:solidFill>
              </a:rPr>
              <a:t>Az általános iskolától kapott KRÉTA gondviselői jogosultsággal az általános iskola KRÉTA rendszerébe kell belépni.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916" y="3294128"/>
            <a:ext cx="4002308" cy="2490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433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9512" y="398645"/>
            <a:ext cx="6396984" cy="760189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Ideiglenes regisztrációval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254849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hu-HU" sz="1800" dirty="0">
                <a:solidFill>
                  <a:srgbClr val="0070C0"/>
                </a:solidFill>
              </a:rPr>
              <a:t>https://eugyintezes.e-kreta.hu/kezdolap</a:t>
            </a:r>
          </a:p>
          <a:p>
            <a:pPr marL="0" indent="0">
              <a:buClrTx/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sz="1200" dirty="0"/>
          </a:p>
          <a:p>
            <a:pPr marL="457200" indent="-457200">
              <a:buClrTx/>
              <a:buFont typeface="+mj-lt"/>
              <a:buAutoNum type="arabicParenR" startAt="2"/>
            </a:pPr>
            <a:r>
              <a:rPr lang="hu-HU" sz="1800" dirty="0">
                <a:solidFill>
                  <a:schemeClr val="tx1"/>
                </a:solidFill>
              </a:rPr>
              <a:t>Beiratkozás középfokú intézménybe – BKI ügy kiválasztása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132856"/>
            <a:ext cx="4010075" cy="2750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416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1640" y="351653"/>
            <a:ext cx="6552728" cy="837816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Ideiglenes regisztrációval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93536"/>
            <a:ext cx="3445768" cy="679970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arenR" startAt="3"/>
            </a:pPr>
            <a:r>
              <a:rPr lang="hu-HU" sz="1800" dirty="0">
                <a:solidFill>
                  <a:schemeClr val="tx1"/>
                </a:solidFill>
              </a:rPr>
              <a:t>A tájékoztató üzenet megismerése és jóváhagyása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283968" y="1804174"/>
            <a:ext cx="393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 startAt="4"/>
            </a:pPr>
            <a:r>
              <a:rPr lang="hu-HU" dirty="0"/>
              <a:t>Ideiglenes regisztráció létrehozása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437112"/>
            <a:ext cx="2638959" cy="17617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76872"/>
            <a:ext cx="2421529" cy="23436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14858F1-2CEE-4E6A-8F4A-AD7E103CE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1" y="2297629"/>
            <a:ext cx="3722092" cy="25995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97337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304625"/>
            <a:ext cx="6396984" cy="904205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Ideiglenes regisztrációval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2226" y="1360822"/>
            <a:ext cx="4021832" cy="432047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arenR" startAt="5"/>
            </a:pPr>
            <a:r>
              <a:rPr lang="hu-HU" sz="1800" dirty="0">
                <a:solidFill>
                  <a:schemeClr val="tx1"/>
                </a:solidFill>
              </a:rPr>
              <a:t>Ideiglenes regisztráció létrehozása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644008" y="1484784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Szükséges adatok, jelölések: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Név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E-mail cím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Felhasználónév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Jelszó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Ismételt jelszó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Adatkezelési tájékoztató elfogadása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 err="1"/>
              <a:t>reCAPTCHA</a:t>
            </a:r>
            <a:r>
              <a:rPr lang="hu-HU" sz="1400" dirty="0"/>
              <a:t> jelölés (Nem vagyok robot)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dirty="0"/>
              <a:t>Regisztráció megerősítése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13009" y="3537015"/>
            <a:ext cx="4262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6"/>
            </a:pPr>
            <a:r>
              <a:rPr lang="hu-HU" dirty="0"/>
              <a:t>Sikeres regisztrációt követően a rendszer automatikusan a Bejelentkezés felületre állítja a szülőt.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87789"/>
            <a:ext cx="2791698" cy="1880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C048282-F88F-46FF-B723-3308D56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3" y="1916832"/>
            <a:ext cx="3677091" cy="34299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931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252" y="332656"/>
            <a:ext cx="7992888" cy="104822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hu-H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Beiratkozás középfokú intézménybe – tanulói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6252" y="1556792"/>
            <a:ext cx="7926188" cy="4712419"/>
          </a:xfrm>
        </p:spPr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Személyes adatok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1600" dirty="0">
              <a:solidFill>
                <a:schemeClr val="tx1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tx1"/>
                </a:solidFill>
              </a:rPr>
              <a:t>Gondviselői jogosultsággal belépve a rendszer a gyermek adatait áttölti a beiratkozás felületére, melyeket a szülőnek ellenőriznie kell, szükség esetén pedig módosíthatja azokat.</a:t>
            </a:r>
          </a:p>
          <a:p>
            <a:r>
              <a:rPr lang="hu-HU" sz="2000" dirty="0">
                <a:solidFill>
                  <a:schemeClr val="tx1"/>
                </a:solidFill>
              </a:rPr>
              <a:t>Igazolványok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799545" cy="2383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5301208"/>
            <a:ext cx="5087577" cy="1204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8718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7549112" cy="616173"/>
          </a:xfrm>
        </p:spPr>
        <p:txBody>
          <a:bodyPr/>
          <a:lstStyle/>
          <a:p>
            <a:r>
              <a:rPr lang="hu-H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Tanulói adatok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4864981"/>
          </a:xfrm>
        </p:spPr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Lakóhely/Tartózkodási hely adatai</a:t>
            </a:r>
          </a:p>
          <a:p>
            <a:pPr marL="0" indent="0">
              <a:buNone/>
            </a:pP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0" y="1956693"/>
            <a:ext cx="4126493" cy="1913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Szövegdoboz 5"/>
          <p:cNvSpPr txBox="1"/>
          <p:nvPr/>
        </p:nvSpPr>
        <p:spPr>
          <a:xfrm>
            <a:off x="755576" y="3956942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Alapértelmezetten a tanuló életvitelszerű tartózkodási helye megegyezik az állandó lakóhelyével.</a:t>
            </a:r>
          </a:p>
          <a:p>
            <a:endParaRPr lang="hu-HU" sz="1400" dirty="0"/>
          </a:p>
          <a:p>
            <a:r>
              <a:rPr lang="hu-HU" sz="1400" dirty="0"/>
              <a:t>Tartózkodási hely rögzítéséhez kattintson a jelölő négyzetbe (a pipa kivétele céljából).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3085865"/>
            <a:ext cx="3738311" cy="299327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Szövegdoboz 7"/>
          <p:cNvSpPr txBox="1"/>
          <p:nvPr/>
        </p:nvSpPr>
        <p:spPr>
          <a:xfrm>
            <a:off x="571600" y="1618139"/>
            <a:ext cx="1646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Állandó lakóhely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828557" y="2737745"/>
            <a:ext cx="1733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Tartózkodási hely</a:t>
            </a:r>
          </a:p>
        </p:txBody>
      </p:sp>
    </p:spTree>
    <p:extLst>
      <p:ext uri="{BB962C8B-B14F-4D97-AF65-F5344CB8AC3E}">
        <p14:creationId xmlns:p14="http://schemas.microsoft.com/office/powerpoint/2010/main" val="405034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3302</TotalTime>
  <Words>691</Words>
  <Application>Microsoft Office PowerPoint</Application>
  <PresentationFormat>Diavetítés a képernyőre (4:3 oldalarány)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4" baseType="lpstr">
      <vt:lpstr>Arial</vt:lpstr>
      <vt:lpstr>Bradley Hand ITC TT-Bold</vt:lpstr>
      <vt:lpstr>Cambria</vt:lpstr>
      <vt:lpstr>Rage Italic</vt:lpstr>
      <vt:lpstr>Sketchbook</vt:lpstr>
      <vt:lpstr>Beiratkozás  Tankerületi Központ fenntartásában működő középfokú köznevelési intézménybe 2024</vt:lpstr>
      <vt:lpstr>Általános információk</vt:lpstr>
      <vt:lpstr>Online adatbeküldés</vt:lpstr>
      <vt:lpstr>Gondviselői jogosultsággal történő KRÉTA belépéssel</vt:lpstr>
      <vt:lpstr>Ideiglenes regisztrációval</vt:lpstr>
      <vt:lpstr>Ideiglenes regisztrációval</vt:lpstr>
      <vt:lpstr>Ideiglenes regisztrációval</vt:lpstr>
      <vt:lpstr>Beiratkozás középfokú intézménybe – tanulói adatok</vt:lpstr>
      <vt:lpstr>Tanulói adatok</vt:lpstr>
      <vt:lpstr>Tanulói adatok</vt:lpstr>
      <vt:lpstr>Tanulói adatok és nyilatkozatok</vt:lpstr>
      <vt:lpstr>A középfokú köznevelési intézmény, amelybe a tanuló felvételt nyert</vt:lpstr>
      <vt:lpstr>Megjegyzés és dokumentumok csatolásának lehetősége</vt:lpstr>
      <vt:lpstr>Beiratkozási dokumentumok előnézete és beküldés</vt:lpstr>
      <vt:lpstr>Digitális aláírás és beküldés</vt:lpstr>
      <vt:lpstr>Digitális aláírás és beküldés</vt:lpstr>
      <vt:lpstr>Kézzel történő aláírás és beküldés</vt:lpstr>
      <vt:lpstr>Az elektronikus ügy beküldése</vt:lpstr>
      <vt:lpstr>A beküldött elektronikus ügy nyomon követése</vt:lpstr>
    </vt:vector>
  </TitlesOfParts>
  <Company>Klebelsberg Intézményfenntartó Központ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Beiratkozás középfokú intézménybe 2022.</dc:title>
  <dc:creator>Varga Eszter Edit</dc:creator>
  <cp:lastModifiedBy>Történelem-1</cp:lastModifiedBy>
  <cp:revision>176</cp:revision>
  <dcterms:created xsi:type="dcterms:W3CDTF">2021-05-26T07:32:14Z</dcterms:created>
  <dcterms:modified xsi:type="dcterms:W3CDTF">2024-06-05T09:18:33Z</dcterms:modified>
</cp:coreProperties>
</file>